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4" r:id="rId4"/>
    <p:sldId id="259" r:id="rId5"/>
    <p:sldId id="258" r:id="rId6"/>
    <p:sldId id="260" r:id="rId7"/>
    <p:sldId id="267" r:id="rId8"/>
    <p:sldId id="261" r:id="rId9"/>
    <p:sldId id="262" r:id="rId10"/>
    <p:sldId id="263" r:id="rId11"/>
    <p:sldId id="265" r:id="rId12"/>
    <p:sldId id="264" r:id="rId13"/>
    <p:sldId id="266" r:id="rId14"/>
    <p:sldId id="269" r:id="rId15"/>
    <p:sldId id="270" r:id="rId16"/>
    <p:sldId id="271" r:id="rId17"/>
    <p:sldId id="272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565"/>
    <a:srgbClr val="0D2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5/11/2025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profile-png/download/51569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dinerbytes.blogspot.com/2016/11/uploading-files-with-google-forms.html" TargetMode="External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www.pngall.com/profile-png/download/51569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https://slashcrypto.org/2017/01/13/WhatsApp_backdoor/" TargetMode="External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5310-funny-school-mobile-app-game-teamwork-team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5310-funny-school-mobile-app-game-teamwork-team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s://freepngimg.com/png/67558-icons-photo-book-hardcover-computer-calendar-icon" TargetMode="External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5809-emblem-fire-spartan-game-awakening-race-video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hyperlink" Target="https://freepngimg.com/png/34138-idea-bulb-transpar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radioactive-transparent-ic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1422-database-corporation-server-sql-oracle-microsoft-develope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freepngimg.com/png/71422-database-corporation-server-sql-oracle-microsoft-developer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nodejs.libhunt.com/prisma-alternativ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internet-world-global-link-151384/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hyperlink" Target="https://pixabay.com/en/internet-world-global-link-151384/" TargetMode="External"/><Relationship Id="rId7" Type="http://schemas.openxmlformats.org/officeDocument/2006/relationships/hyperlink" Target="https://pixabay.com/ko/vectors/%EB%8F%8B%EB%B3%B4%EA%B8%B0-%EB%B6%80%EB%B6%84-%ED%99%95%EB%8C%80-lense-308581/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hyperlink" Target="https://freepngimg.com/png/28043-red-cross-transparent" TargetMode="External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hyperlink" Target="https://pixabay.com/sv/markera-bock-kontrollera-korrigera-1292787/" TargetMode="External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hyperlink" Target="https://www.pngall.com/resume-png/download/3866" TargetMode="External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zwiki.at/wiki/Datei:Icon_Login.png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AEC493-E5FC-446A-94F7-F77F5F37E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84" y="2814392"/>
            <a:ext cx="8144134" cy="1373070"/>
          </a:xfrm>
        </p:spPr>
        <p:txBody>
          <a:bodyPr/>
          <a:lstStyle/>
          <a:p>
            <a:r>
              <a:rPr lang="hu-HU" dirty="0"/>
              <a:t>E-Sport verseny szervező és menedzselő weboldal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18FE36-A5B8-478A-B21E-8096FD0CD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6673" y="2670956"/>
            <a:ext cx="3015327" cy="1516506"/>
          </a:xfr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  <p:txBody>
          <a:bodyPr>
            <a:normAutofit lnSpcReduction="10000"/>
          </a:bodyPr>
          <a:lstStyle/>
          <a:p>
            <a:pPr algn="l"/>
            <a:r>
              <a:rPr lang="hu-HU" dirty="0" err="1">
                <a:solidFill>
                  <a:srgbClr val="0D2460"/>
                </a:solidFill>
              </a:rPr>
              <a:t>Gedovics</a:t>
            </a:r>
            <a:r>
              <a:rPr lang="hu-HU" dirty="0">
                <a:solidFill>
                  <a:srgbClr val="0D2460"/>
                </a:solidFill>
              </a:rPr>
              <a:t> Krisztián</a:t>
            </a:r>
          </a:p>
          <a:p>
            <a:pPr algn="l"/>
            <a:r>
              <a:rPr lang="hu-HU" dirty="0">
                <a:solidFill>
                  <a:srgbClr val="0D2460"/>
                </a:solidFill>
              </a:rPr>
              <a:t>Korcsok Roland</a:t>
            </a:r>
          </a:p>
          <a:p>
            <a:pPr algn="l"/>
            <a:endParaRPr lang="hu-HU" dirty="0">
              <a:solidFill>
                <a:srgbClr val="0D2460"/>
              </a:solidFill>
            </a:endParaRPr>
          </a:p>
          <a:p>
            <a:pPr algn="l"/>
            <a:r>
              <a:rPr lang="hu-HU" dirty="0">
                <a:solidFill>
                  <a:srgbClr val="0D2460"/>
                </a:solidFill>
              </a:rPr>
              <a:t>14/D</a:t>
            </a:r>
          </a:p>
        </p:txBody>
      </p:sp>
    </p:spTree>
    <p:extLst>
      <p:ext uri="{BB962C8B-B14F-4D97-AF65-F5344CB8AC3E}">
        <p14:creationId xmlns:p14="http://schemas.microsoft.com/office/powerpoint/2010/main" val="907909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913CA0-08AD-476E-881F-857F49A6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Felhasználó – saját adatok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49CA7B9-CFCE-4984-8374-9C70C5F1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4" t="375" r="4064"/>
          <a:stretch/>
        </p:blipFill>
        <p:spPr>
          <a:xfrm>
            <a:off x="-87422" y="1975485"/>
            <a:ext cx="6091321" cy="371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E46EFB8-361B-42D2-AEDF-778D39F0E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" r="1"/>
          <a:stretch/>
        </p:blipFill>
        <p:spPr>
          <a:xfrm>
            <a:off x="-68950" y="5694681"/>
            <a:ext cx="6072849" cy="11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E394E492-80AF-43DA-AC56-69127DE7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310" y="2803294"/>
            <a:ext cx="7550916" cy="361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241300" dist="38100" dir="2700000" sx="101000" sy="101000" algn="tl" rotWithShape="0">
              <a:prstClr val="black">
                <a:alpha val="45000"/>
              </a:prst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215BCC3-B84E-4100-A5BA-18A6BF080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511679" y="1237713"/>
            <a:ext cx="680321" cy="680321"/>
          </a:xfrm>
          <a:prstGeom prst="rect">
            <a:avLst/>
          </a:prstGeom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28E53946-1CD5-4779-91AD-6D04B04DA50B}"/>
              </a:ext>
            </a:extLst>
          </p:cNvPr>
          <p:cNvCxnSpPr>
            <a:cxnSpLocks/>
          </p:cNvCxnSpPr>
          <p:nvPr/>
        </p:nvCxnSpPr>
        <p:spPr>
          <a:xfrm flipH="1">
            <a:off x="1114615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Kép 17">
            <a:extLst>
              <a:ext uri="{FF2B5EF4-FFF2-40B4-BE49-F238E27FC236}">
                <a16:creationId xmlns:a16="http://schemas.microsoft.com/office/drawing/2014/main" id="{3A6B09CF-BE81-44B7-94F8-5753335AB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552600" y="563876"/>
            <a:ext cx="879442" cy="879442"/>
          </a:xfrm>
          <a:prstGeom prst="rect">
            <a:avLst/>
          </a:prstGeom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5E9F9326-BCC6-4CA0-81D0-DEA9DD818E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" y="3565852"/>
            <a:ext cx="9377986" cy="3166719"/>
          </a:xfrm>
          <a:prstGeom prst="roundRect">
            <a:avLst>
              <a:gd name="adj" fmla="val 11213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lumMod val="75000"/>
                <a:lumOff val="25000"/>
                <a:alpha val="65000"/>
              </a:scheme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47FB68A9-9D30-4146-84AE-A03096B46E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4646" y="2039905"/>
            <a:ext cx="2901027" cy="3062669"/>
          </a:xfrm>
          <a:prstGeom prst="roundRect">
            <a:avLst>
              <a:gd name="adj" fmla="val 11414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4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913CA0-08AD-476E-881F-857F49A6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Felhasználó – jelszó módosítás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DBEF458-4457-4102-969A-977BF908B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52600" y="563876"/>
            <a:ext cx="879442" cy="879442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3738F5C-7EED-4A8E-8863-CC34AB164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52804" y="967619"/>
            <a:ext cx="1080938" cy="1080938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08AE6114-26D3-4FEC-9BBE-0CCF8869CFBA}"/>
              </a:ext>
            </a:extLst>
          </p:cNvPr>
          <p:cNvCxnSpPr>
            <a:cxnSpLocks/>
          </p:cNvCxnSpPr>
          <p:nvPr/>
        </p:nvCxnSpPr>
        <p:spPr>
          <a:xfrm flipH="1">
            <a:off x="1111567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Kép 20">
            <a:extLst>
              <a:ext uri="{FF2B5EF4-FFF2-40B4-BE49-F238E27FC236}">
                <a16:creationId xmlns:a16="http://schemas.microsoft.com/office/drawing/2014/main" id="{042D97C8-D766-49C9-86E9-CB934608D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2" y="2079460"/>
            <a:ext cx="4544046" cy="2801798"/>
          </a:xfrm>
          <a:prstGeom prst="roundRect">
            <a:avLst>
              <a:gd name="adj" fmla="val 1050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D12E8F26-D026-4C3B-A09A-422D527BC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177" y="2771153"/>
            <a:ext cx="7364063" cy="3814445"/>
          </a:xfrm>
          <a:prstGeom prst="roundRect">
            <a:avLst>
              <a:gd name="adj" fmla="val 8144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E08A177-7714-4D0E-85C9-27CE2BCBEB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9590" y="2974035"/>
            <a:ext cx="4469747" cy="3814445"/>
          </a:xfrm>
          <a:prstGeom prst="roundRect">
            <a:avLst>
              <a:gd name="adj" fmla="val 974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09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D33D63-2344-4AF7-90CD-773484FC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 menedzsment – meghívás csapatba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746BC0-5F1A-4D87-8A72-E84433C9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275" y="609017"/>
            <a:ext cx="1417007" cy="1417007"/>
          </a:xfrm>
          <a:prstGeom prst="rect">
            <a:avLst/>
          </a:prstGeom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BB98DD9-1675-4048-99F7-57312ACF5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4" y="2050433"/>
            <a:ext cx="4447450" cy="2973402"/>
          </a:xfrm>
          <a:prstGeom prst="roundRect">
            <a:avLst>
              <a:gd name="adj" fmla="val 1085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56711FF-BB1A-44E8-840F-23050C798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89" y="2197833"/>
            <a:ext cx="2907702" cy="4496219"/>
          </a:xfrm>
          <a:prstGeom prst="roundRect">
            <a:avLst>
              <a:gd name="adj" fmla="val 1037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3284831D-D2DC-48B0-8463-706F8A1F1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190" y="3591307"/>
            <a:ext cx="3964031" cy="3188003"/>
          </a:xfrm>
          <a:prstGeom prst="roundRect">
            <a:avLst>
              <a:gd name="adj" fmla="val 9337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88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D33D63-2344-4AF7-90CD-773484FCDCF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hu-HU" dirty="0"/>
              <a:t>Csapat menedzsment – csapat szerkesztés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746BC0-5F1A-4D87-8A72-E84433C9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275" y="609017"/>
            <a:ext cx="1417007" cy="141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6EDAA85-EA0A-4C44-9E7B-6E8EC2A09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2020691"/>
            <a:ext cx="5652686" cy="2544911"/>
          </a:xfrm>
          <a:prstGeom prst="roundRect">
            <a:avLst>
              <a:gd name="adj" fmla="val 8283"/>
            </a:avLst>
          </a:prstGeom>
          <a:ln>
            <a:solidFill>
              <a:schemeClr val="tx1"/>
            </a:solidFill>
          </a:ln>
          <a:effectLst>
            <a:outerShdw blurRad="292100" dist="1524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491BEB8-1DAB-45E3-90CE-082D2D309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903" y="2781389"/>
            <a:ext cx="6156960" cy="3040106"/>
          </a:xfrm>
          <a:prstGeom prst="roundRect">
            <a:avLst>
              <a:gd name="adj" fmla="val 9315"/>
            </a:avLst>
          </a:prstGeom>
          <a:ln>
            <a:solidFill>
              <a:schemeClr val="tx1"/>
            </a:solidFill>
          </a:ln>
          <a:effectLst>
            <a:outerShdw blurRad="292100" dist="1524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EA565EB-5B1D-4E87-91FD-354311821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322" y="4301442"/>
            <a:ext cx="6156960" cy="2482848"/>
          </a:xfrm>
          <a:prstGeom prst="roundRect">
            <a:avLst>
              <a:gd name="adj" fmla="val 9710"/>
            </a:avLst>
          </a:prstGeom>
          <a:ln>
            <a:solidFill>
              <a:schemeClr val="tx1"/>
            </a:solidFill>
          </a:ln>
          <a:effectLst>
            <a:outerShdw blurRad="292100" dist="1524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985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D41FA99-3011-414F-B29F-657219C13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7682" y="570062"/>
            <a:ext cx="1380658" cy="1380658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E3BC31FF-C337-4CC6-A81A-3D49A3E8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4000" dirty="0"/>
              <a:t>Esemény – Verseny - Jelentkezés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7B5344B-B0C0-4D22-B7A2-1B05343B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" y="2137416"/>
            <a:ext cx="4411942" cy="4594848"/>
          </a:xfrm>
          <a:prstGeom prst="roundRect">
            <a:avLst>
              <a:gd name="adj" fmla="val 10219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87B91F-12D0-47E8-BA6B-C57D68077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089" y="2011680"/>
            <a:ext cx="3688252" cy="4846320"/>
          </a:xfrm>
          <a:prstGeom prst="roundRect">
            <a:avLst>
              <a:gd name="adj" fmla="val 1088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CFABA81-00D3-4685-B5AE-788E7671F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1" y="2011680"/>
            <a:ext cx="5804918" cy="4463765"/>
          </a:xfrm>
          <a:prstGeom prst="roundRect">
            <a:avLst>
              <a:gd name="adj" fmla="val 6599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BCBFD5D1-A4AB-4D8D-98B8-9E9B04F98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061" y="2045457"/>
            <a:ext cx="3881628" cy="2408648"/>
          </a:xfrm>
          <a:prstGeom prst="roundRect">
            <a:avLst>
              <a:gd name="adj" fmla="val 1232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ED7F6555-BDEC-4781-B0B3-8DC4CE58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1673" y="3615488"/>
            <a:ext cx="2492682" cy="2702838"/>
          </a:xfrm>
          <a:prstGeom prst="roundRect">
            <a:avLst>
              <a:gd name="adj" fmla="val 714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86B07977-723C-4FE6-A412-308455A7A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473" y="2850869"/>
            <a:ext cx="2318326" cy="2816258"/>
          </a:xfrm>
          <a:prstGeom prst="roundRect">
            <a:avLst>
              <a:gd name="adj" fmla="val 772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BF6DD3B8-BF20-4A7F-AFA3-2062AECE5B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0179" y="2089194"/>
            <a:ext cx="6831851" cy="4563765"/>
          </a:xfrm>
          <a:prstGeom prst="roundRect">
            <a:avLst>
              <a:gd name="adj" fmla="val 8517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3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D33D63-2344-4AF7-90CD-773484FCDCF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4400" dirty="0"/>
              <a:t>Meccsek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05D2BE8-1176-480C-9913-BD5164D94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80149" y="637309"/>
            <a:ext cx="1011382" cy="1348509"/>
          </a:xfrm>
          <a:prstGeom prst="rect">
            <a:avLst/>
          </a:prstGeom>
          <a:ln>
            <a:noFill/>
          </a:ln>
          <a:effectLst>
            <a:outerShdw blurRad="292100" dist="1524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BBFD4B7-721D-4777-9ABF-E77ABCBF6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69" y="2128631"/>
            <a:ext cx="5070079" cy="2388531"/>
          </a:xfrm>
          <a:prstGeom prst="roundRect">
            <a:avLst>
              <a:gd name="adj" fmla="val 953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65F0D805-5F2E-42C0-B140-00FED075B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258" y="3082751"/>
            <a:ext cx="5520180" cy="2464228"/>
          </a:xfrm>
          <a:prstGeom prst="roundRect">
            <a:avLst>
              <a:gd name="adj" fmla="val 6845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5451ADA-5EB3-4499-899A-9A74EB202B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18"/>
          <a:stretch/>
        </p:blipFill>
        <p:spPr>
          <a:xfrm>
            <a:off x="5795530" y="3587142"/>
            <a:ext cx="5930305" cy="3099522"/>
          </a:xfrm>
          <a:prstGeom prst="roundRect">
            <a:avLst>
              <a:gd name="adj" fmla="val 741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6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B3FE0E-430D-42A5-9CE3-4E0A78BF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400" dirty="0" err="1"/>
              <a:t>Organizer</a:t>
            </a:r>
            <a:r>
              <a:rPr lang="hu-HU" sz="4400" dirty="0"/>
              <a:t> – </a:t>
            </a:r>
            <a:r>
              <a:rPr lang="hu-HU" sz="4400" dirty="0" err="1"/>
              <a:t>match</a:t>
            </a:r>
            <a:r>
              <a:rPr lang="hu-HU" sz="4400" dirty="0"/>
              <a:t> and </a:t>
            </a:r>
            <a:r>
              <a:rPr lang="hu-HU" sz="4400" dirty="0" err="1"/>
              <a:t>application</a:t>
            </a:r>
            <a:r>
              <a:rPr lang="hu-HU" sz="4400" dirty="0"/>
              <a:t> management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E6D9984-4305-4E26-B6F7-E3B399CC5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641" y="252466"/>
            <a:ext cx="1616636" cy="161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2903EE0-2D66-4AA8-96F8-0781AE43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" y="2028629"/>
            <a:ext cx="3298095" cy="4215213"/>
          </a:xfrm>
          <a:prstGeom prst="roundRect">
            <a:avLst>
              <a:gd name="adj" fmla="val 10665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A0D4C25-0C6B-4680-9F3E-7335FF440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62" y="2075787"/>
            <a:ext cx="4794173" cy="2800741"/>
          </a:xfrm>
          <a:prstGeom prst="roundRect">
            <a:avLst>
              <a:gd name="adj" fmla="val 10945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158EE26-E813-45C4-94FF-FBBE3C73A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844" y="4248249"/>
            <a:ext cx="4287756" cy="2111558"/>
          </a:xfrm>
          <a:prstGeom prst="roundRect">
            <a:avLst>
              <a:gd name="adj" fmla="val 11310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AEC2F77-5B8C-43AD-B3BB-BB862D4F2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53" y="2765026"/>
            <a:ext cx="3439014" cy="3941100"/>
          </a:xfrm>
          <a:prstGeom prst="roundRect">
            <a:avLst>
              <a:gd name="adj" fmla="val 1008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88AA12F-EB48-49DA-8800-C7831ADFC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465" y="2765026"/>
            <a:ext cx="3335462" cy="394110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927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717E544E-F13F-46D8-AD43-C35A4B38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hu-HU" sz="4400" dirty="0" err="1"/>
              <a:t>Organizer</a:t>
            </a:r>
            <a:r>
              <a:rPr lang="hu-HU" sz="4400" dirty="0"/>
              <a:t> – </a:t>
            </a:r>
            <a:r>
              <a:rPr lang="hu-HU" sz="4400" dirty="0" err="1"/>
              <a:t>event</a:t>
            </a:r>
            <a:r>
              <a:rPr lang="hu-HU" sz="4400" dirty="0"/>
              <a:t> and </a:t>
            </a:r>
            <a:r>
              <a:rPr lang="hu-HU" sz="4400" dirty="0" err="1"/>
              <a:t>tournament</a:t>
            </a:r>
            <a:r>
              <a:rPr lang="hu-HU" sz="4400" dirty="0"/>
              <a:t> management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7B0E69-F867-40D1-BD71-29E630BA4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641" y="252466"/>
            <a:ext cx="1616636" cy="161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587E41-2882-44C7-B622-70B10A41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5" y="2021840"/>
            <a:ext cx="5866095" cy="3539342"/>
          </a:xfrm>
          <a:prstGeom prst="roundRect">
            <a:avLst>
              <a:gd name="adj" fmla="val 11787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C31F062-A822-4F8B-BA79-C028C6A8D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86" y="2637100"/>
            <a:ext cx="5953372" cy="3514833"/>
          </a:xfrm>
          <a:prstGeom prst="roundRect">
            <a:avLst>
              <a:gd name="adj" fmla="val 1088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7284CFF4-BDE1-4FAD-9219-A3CE63112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755" y="3315647"/>
            <a:ext cx="5236700" cy="2910068"/>
          </a:xfrm>
          <a:prstGeom prst="roundRect">
            <a:avLst>
              <a:gd name="adj" fmla="val 10033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EFE0D6B-6A33-4350-A7B7-FB2E8BFCC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123" y="3924535"/>
            <a:ext cx="4984014" cy="2905945"/>
          </a:xfrm>
          <a:prstGeom prst="roundRect">
            <a:avLst>
              <a:gd name="adj" fmla="val 862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D5D3260-F68F-4647-9F22-C3E44C072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6335" y="4473039"/>
            <a:ext cx="5314976" cy="2266138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11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159F7D53-460B-4E60-9212-264F871E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hu-HU" sz="4400" dirty="0" err="1"/>
              <a:t>Organizer</a:t>
            </a:r>
            <a:r>
              <a:rPr lang="hu-HU" sz="4400" dirty="0"/>
              <a:t> – game </a:t>
            </a:r>
            <a:r>
              <a:rPr lang="hu-HU" sz="4400" dirty="0" err="1"/>
              <a:t>list</a:t>
            </a:r>
            <a:r>
              <a:rPr lang="hu-HU" sz="4400" dirty="0"/>
              <a:t> </a:t>
            </a:r>
            <a:r>
              <a:rPr lang="hu-HU" sz="4400" dirty="0" err="1"/>
              <a:t>manage</a:t>
            </a:r>
            <a:r>
              <a:rPr lang="hu-HU" sz="4400" dirty="0"/>
              <a:t> and </a:t>
            </a:r>
            <a:r>
              <a:rPr lang="hu-HU" sz="4400" dirty="0" err="1"/>
              <a:t>user</a:t>
            </a:r>
            <a:r>
              <a:rPr lang="hu-HU" sz="4400" dirty="0"/>
              <a:t> </a:t>
            </a:r>
            <a:r>
              <a:rPr lang="hu-HU" sz="4400" dirty="0" err="1"/>
              <a:t>banning</a:t>
            </a:r>
            <a:endParaRPr lang="hu-HU" sz="44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5F21C0B-B480-433F-B3BC-FE728E90C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641" y="252466"/>
            <a:ext cx="1616636" cy="161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AE5E6EE-95D7-47CE-86BE-CAF310B6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1" y="2128450"/>
            <a:ext cx="5668501" cy="3733653"/>
          </a:xfrm>
          <a:prstGeom prst="roundRect">
            <a:avLst>
              <a:gd name="adj" fmla="val 578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FCC0B39-709D-4E09-A86F-243B75F5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259" y="3842773"/>
            <a:ext cx="6455936" cy="2762761"/>
          </a:xfrm>
          <a:prstGeom prst="roundRect">
            <a:avLst>
              <a:gd name="adj" fmla="val 7841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63F1B5A-AE60-41A1-B9B9-0357D096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041" y="2097448"/>
            <a:ext cx="4498084" cy="4522010"/>
          </a:xfrm>
          <a:prstGeom prst="roundRect">
            <a:avLst>
              <a:gd name="adj" fmla="val 6051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8A60127-0576-4972-8938-E00ABAE74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21" y="2097448"/>
            <a:ext cx="4498084" cy="4582160"/>
          </a:xfrm>
          <a:prstGeom prst="roundRect">
            <a:avLst>
              <a:gd name="adj" fmla="val 6503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2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AEC493-E5FC-446A-94F7-F77F5F37E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178" y="2814392"/>
            <a:ext cx="8144134" cy="1373070"/>
          </a:xfrm>
        </p:spPr>
        <p:txBody>
          <a:bodyPr/>
          <a:lstStyle/>
          <a:p>
            <a:r>
              <a:rPr lang="hu-HU" dirty="0"/>
              <a:t>Köszönjük a figyelmet!</a:t>
            </a:r>
            <a:br>
              <a:rPr lang="hu-HU" dirty="0"/>
            </a:br>
            <a:r>
              <a:rPr lang="hu-HU" dirty="0" err="1"/>
              <a:t>Thank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your</a:t>
            </a:r>
            <a:r>
              <a:rPr lang="hu-HU" dirty="0"/>
              <a:t> time!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18FE36-A5B8-478A-B21E-8096FD0CD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6673" y="2670956"/>
            <a:ext cx="3015327" cy="1516506"/>
          </a:xfr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  <p:txBody>
          <a:bodyPr>
            <a:normAutofit lnSpcReduction="10000"/>
          </a:bodyPr>
          <a:lstStyle/>
          <a:p>
            <a:pPr algn="l"/>
            <a:r>
              <a:rPr lang="hu-HU" dirty="0" err="1">
                <a:solidFill>
                  <a:srgbClr val="0D2460"/>
                </a:solidFill>
              </a:rPr>
              <a:t>Gedovics</a:t>
            </a:r>
            <a:r>
              <a:rPr lang="hu-HU" dirty="0">
                <a:solidFill>
                  <a:srgbClr val="0D2460"/>
                </a:solidFill>
              </a:rPr>
              <a:t> Krisztián</a:t>
            </a:r>
          </a:p>
          <a:p>
            <a:pPr algn="l"/>
            <a:r>
              <a:rPr lang="hu-HU" dirty="0">
                <a:solidFill>
                  <a:srgbClr val="0D2460"/>
                </a:solidFill>
              </a:rPr>
              <a:t>Korcsok Roland</a:t>
            </a:r>
          </a:p>
          <a:p>
            <a:pPr algn="l"/>
            <a:endParaRPr lang="hu-HU" dirty="0">
              <a:solidFill>
                <a:srgbClr val="0D2460"/>
              </a:solidFill>
            </a:endParaRPr>
          </a:p>
          <a:p>
            <a:pPr algn="l"/>
            <a:r>
              <a:rPr lang="hu-HU" dirty="0">
                <a:solidFill>
                  <a:srgbClr val="0D2460"/>
                </a:solidFill>
              </a:rPr>
              <a:t>14/D</a:t>
            </a:r>
          </a:p>
        </p:txBody>
      </p:sp>
    </p:spTree>
    <p:extLst>
      <p:ext uri="{BB962C8B-B14F-4D97-AF65-F5344CB8AC3E}">
        <p14:creationId xmlns:p14="http://schemas.microsoft.com/office/powerpoint/2010/main" val="224046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007525B-18A2-4FA2-9AC3-14C3749E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509" y="2114279"/>
            <a:ext cx="2453986" cy="34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2F330C5-01DB-467B-9EFC-C57A909F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Honnan</a:t>
            </a:r>
            <a:r>
              <a:rPr lang="hu-HU" dirty="0"/>
              <a:t> </a:t>
            </a:r>
            <a:r>
              <a:rPr lang="hu-HU" sz="4400" dirty="0"/>
              <a:t>jött az ötlet?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C2CB0A5-E58A-4C0F-8680-659D09C52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0843596" y="638875"/>
            <a:ext cx="1094274" cy="1293906"/>
          </a:xfr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E3DA5D-0044-421E-8A23-2BA3F24B0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21" y="2114279"/>
            <a:ext cx="2453986" cy="34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lakát">
            <a:extLst>
              <a:ext uri="{FF2B5EF4-FFF2-40B4-BE49-F238E27FC236}">
                <a16:creationId xmlns:a16="http://schemas.microsoft.com/office/drawing/2014/main" id="{93F98CCD-4C19-4947-8F9D-9945D2E87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14" y="3234868"/>
            <a:ext cx="2448361" cy="34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37EC7B4-19F1-4FCD-8638-37DC92851A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96" b="26497"/>
          <a:stretch/>
        </p:blipFill>
        <p:spPr>
          <a:xfrm>
            <a:off x="3881653" y="2215999"/>
            <a:ext cx="5325595" cy="40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5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9CB4B5-1D59-4FA9-8586-7D68701D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a projektről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03325C08-E0DC-48B3-A275-EEC5570AF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37520" y="526617"/>
            <a:ext cx="1554480" cy="155448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81BF871-ACD6-4140-8CF5-32CD7E9F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82454"/>
            <a:ext cx="5769551" cy="4381465"/>
          </a:xfrm>
          <a:prstGeom prst="roundRect">
            <a:avLst>
              <a:gd name="adj" fmla="val 10991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BF8F18F0-ECA4-464E-9FC9-62FC4F5B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1" y="2509521"/>
            <a:ext cx="5621116" cy="3727332"/>
          </a:xfrm>
          <a:prstGeom prst="roundRect">
            <a:avLst>
              <a:gd name="adj" fmla="val 1165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92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090E18A-0A35-45A7-A5D9-FCF5C9F61F50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400" dirty="0"/>
              <a:t>Adatbázis</a:t>
            </a:r>
            <a:r>
              <a:rPr lang="hu-HU" dirty="0"/>
              <a:t> </a:t>
            </a:r>
            <a:r>
              <a:rPr lang="hu-HU" sz="4400" dirty="0"/>
              <a:t>felépítése és kezelése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423C2E-D550-40CF-8323-9FB0E8739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9270" y="653355"/>
            <a:ext cx="1041082" cy="1180811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D0BC4F8-4BF5-4F23-9DEC-05C26F61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273" y="1696764"/>
            <a:ext cx="6290450" cy="516123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FE7C1A3-4A05-4EC6-B3CC-C19780E38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8" y="2221261"/>
            <a:ext cx="12197848" cy="429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BDD492-A8B3-4E48-914B-8236F49C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 err="1"/>
              <a:t>Prisma</a:t>
            </a:r>
            <a:r>
              <a:rPr lang="hu-HU" sz="5400" dirty="0"/>
              <a:t> (ORM)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ED881EB-7A45-4FD1-9843-3A44CF21D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9270" y="653355"/>
            <a:ext cx="1041082" cy="1180811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27FE087F-CE78-4737-BD87-CC9B6A49F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4" b="31991"/>
          <a:stretch/>
        </p:blipFill>
        <p:spPr>
          <a:xfrm>
            <a:off x="2886904" y="2221261"/>
            <a:ext cx="6152947" cy="4021206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5E36B4F3-F8FB-47B6-97BA-E6949A9A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910" y="2499376"/>
            <a:ext cx="7687748" cy="3105583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3E009434-BC9E-4EE1-973A-5F98BFD57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783" y="2886471"/>
            <a:ext cx="9040487" cy="324847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2F059479-3033-4D51-9572-C70519BAD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556" y="2499376"/>
            <a:ext cx="4658375" cy="3429479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AA655235-0ADF-4A69-9F94-9B78E18B2D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692" r="89"/>
          <a:stretch/>
        </p:blipFill>
        <p:spPr>
          <a:xfrm>
            <a:off x="252242" y="3100235"/>
            <a:ext cx="6624420" cy="2113243"/>
          </a:xfrm>
          <a:prstGeom prst="rect">
            <a:avLst/>
          </a:prstGeom>
        </p:spPr>
      </p:pic>
      <p:sp>
        <p:nvSpPr>
          <p:cNvPr id="27" name="Cím 1">
            <a:extLst>
              <a:ext uri="{FF2B5EF4-FFF2-40B4-BE49-F238E27FC236}">
                <a16:creationId xmlns:a16="http://schemas.microsoft.com/office/drawing/2014/main" id="{43FABF78-6699-434F-949A-1C7D6749B564}"/>
              </a:ext>
            </a:extLst>
          </p:cNvPr>
          <p:cNvSpPr txBox="1">
            <a:spLocks/>
          </p:cNvSpPr>
          <p:nvPr/>
        </p:nvSpPr>
        <p:spPr>
          <a:xfrm>
            <a:off x="708314" y="761756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dirty="0"/>
              <a:t>MYSQL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72CE9B6B-6D44-4624-A41F-8E32B35FB1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818291" y="730521"/>
            <a:ext cx="1127511" cy="11275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1270000" dist="152400" dir="2700000" algn="tl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60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383DA6-3499-4D41-A39A-32936CA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400" dirty="0"/>
              <a:t>Nézzünk rá az oldalra – fő komponensek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7611016-7A1E-49CC-B172-74FD24970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64343" y="630444"/>
            <a:ext cx="1306357" cy="1306357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6823742-FC5A-4A0B-A52B-A859ED13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8770"/>
            <a:ext cx="7670809" cy="3549598"/>
          </a:xfrm>
          <a:prstGeom prst="roundRect">
            <a:avLst>
              <a:gd name="adj" fmla="val 9225"/>
            </a:avLst>
          </a:prstGeom>
          <a:ln>
            <a:solidFill>
              <a:schemeClr val="tx1"/>
            </a:solidFill>
          </a:ln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8FB630-0E19-480D-8961-D26CE597A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009" y="2048770"/>
            <a:ext cx="3615691" cy="3549598"/>
          </a:xfrm>
          <a:prstGeom prst="roundRect">
            <a:avLst>
              <a:gd name="adj" fmla="val 9225"/>
            </a:avLst>
          </a:prstGeom>
          <a:ln>
            <a:solidFill>
              <a:schemeClr val="tx1"/>
            </a:solidFill>
          </a:ln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F60F8F9-AE77-4B69-A1C3-D2EE24C4F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688" y="3845941"/>
            <a:ext cx="2892531" cy="2960041"/>
          </a:xfrm>
          <a:prstGeom prst="roundRect">
            <a:avLst>
              <a:gd name="adj" fmla="val 8588"/>
            </a:avLst>
          </a:prstGeom>
          <a:ln>
            <a:solidFill>
              <a:schemeClr val="tx1"/>
            </a:solidFill>
          </a:ln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8AF1283-BFB7-451B-B0C4-9099B7EA5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5404" y="3036415"/>
            <a:ext cx="2354930" cy="3769567"/>
          </a:xfrm>
          <a:prstGeom prst="roundRect">
            <a:avLst>
              <a:gd name="adj" fmla="val 11058"/>
            </a:avLst>
          </a:prstGeom>
          <a:ln>
            <a:solidFill>
              <a:schemeClr val="tx1"/>
            </a:solidFill>
          </a:ln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15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383DA6-3499-4D41-A39A-32936CA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400" dirty="0"/>
              <a:t>Nézzünk rá az oldalra – keresők, szűrők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7611016-7A1E-49CC-B172-74FD24970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2103" y="660924"/>
            <a:ext cx="693629" cy="693629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60F10B7-880B-4D0B-8EFC-4CF4B31C7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895" y="2075545"/>
            <a:ext cx="4720305" cy="3155823"/>
          </a:xfrm>
          <a:prstGeom prst="roundRect">
            <a:avLst>
              <a:gd name="adj" fmla="val 955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580E21F-4C46-4512-885D-9281D925D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220" y="2075545"/>
            <a:ext cx="5077293" cy="1880479"/>
          </a:xfrm>
          <a:prstGeom prst="roundRect">
            <a:avLst>
              <a:gd name="adj" fmla="val 955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21A4BE3-1717-4AAD-A656-C35C2DE68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45644" y="1243001"/>
            <a:ext cx="695556" cy="693629"/>
          </a:xfrm>
          <a:prstGeom prst="rect">
            <a:avLst/>
          </a:prstGeom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  <a:scene3d>
            <a:camera prst="orthographicFront">
              <a:rot lat="0" lon="10799978" rev="0"/>
            </a:camera>
            <a:lightRig rig="threePt" dir="t"/>
          </a:scene3d>
        </p:spPr>
      </p:pic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CECD3CE-2E9F-42AF-9E04-D89499FE1C63}"/>
              </a:ext>
            </a:extLst>
          </p:cNvPr>
          <p:cNvCxnSpPr>
            <a:cxnSpLocks/>
          </p:cNvCxnSpPr>
          <p:nvPr/>
        </p:nvCxnSpPr>
        <p:spPr>
          <a:xfrm flipH="1">
            <a:off x="1108519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Kép 18">
            <a:extLst>
              <a:ext uri="{FF2B5EF4-FFF2-40B4-BE49-F238E27FC236}">
                <a16:creationId xmlns:a16="http://schemas.microsoft.com/office/drawing/2014/main" id="{8C07076F-9C9A-433A-BD15-85D372DE1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" y="3634473"/>
            <a:ext cx="4468186" cy="2778723"/>
          </a:xfrm>
          <a:prstGeom prst="roundRect">
            <a:avLst>
              <a:gd name="adj" fmla="val 12533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4DE35F28-C2F6-4024-8B9D-4C7427529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217" y="4455957"/>
            <a:ext cx="4331142" cy="2386287"/>
          </a:xfrm>
          <a:prstGeom prst="roundRect">
            <a:avLst>
              <a:gd name="adj" fmla="val 12835"/>
            </a:avLst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90CDABC7-9136-4CDE-8B7D-B56D3BCF0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0785" y="2120498"/>
            <a:ext cx="7153910" cy="4524142"/>
          </a:xfrm>
          <a:prstGeom prst="roundRect">
            <a:avLst>
              <a:gd name="adj" fmla="val 8445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0D7CA01F-9DC9-4EF2-BB0C-039FB7E108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0721" y="2120498"/>
            <a:ext cx="5660945" cy="4153810"/>
          </a:xfrm>
          <a:prstGeom prst="roundRect">
            <a:avLst>
              <a:gd name="adj" fmla="val 11531"/>
            </a:avLst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C9B1F78E-5197-40E1-A5FF-F4EA11B3A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5519" y="2074962"/>
            <a:ext cx="6576147" cy="4743277"/>
          </a:xfrm>
          <a:prstGeom prst="roundRect">
            <a:avLst>
              <a:gd name="adj" fmla="val 6223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A91BB912-B008-4331-9B6C-82749DAB76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4253" y="1975485"/>
            <a:ext cx="3500306" cy="4844937"/>
          </a:xfrm>
          <a:prstGeom prst="roundRect">
            <a:avLst>
              <a:gd name="adj" fmla="val 8670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7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Kép 34">
            <a:extLst>
              <a:ext uri="{FF2B5EF4-FFF2-40B4-BE49-F238E27FC236}">
                <a16:creationId xmlns:a16="http://schemas.microsoft.com/office/drawing/2014/main" id="{ABB4B4BC-A58F-434A-BE35-CB494CAA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361" y="5856806"/>
            <a:ext cx="2652602" cy="732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84EF121-CA9D-4F6D-9931-52BB9278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Regisztráció</a:t>
            </a:r>
            <a:r>
              <a:rPr lang="hu-HU" dirty="0"/>
              <a:t> </a:t>
            </a:r>
            <a:r>
              <a:rPr lang="hu-HU" sz="4400" dirty="0"/>
              <a:t>és </a:t>
            </a:r>
            <a:r>
              <a:rPr lang="hu-HU" sz="4400" dirty="0" err="1"/>
              <a:t>validálás</a:t>
            </a: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DC376B0-F2DE-4F84-92B3-23F5D9F20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67201" y="661005"/>
            <a:ext cx="707737" cy="707737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300BB8E-F179-4798-A0F1-F4D53E7DA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45" y="2098065"/>
            <a:ext cx="5672659" cy="2690005"/>
          </a:xfrm>
          <a:prstGeom prst="roundRect">
            <a:avLst>
              <a:gd name="adj" fmla="val 920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59A7259-5A5A-4EF0-BD98-A7349B29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5" y="3129718"/>
            <a:ext cx="2407298" cy="3526971"/>
          </a:xfrm>
          <a:prstGeom prst="roundRect">
            <a:avLst>
              <a:gd name="adj" fmla="val 10758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99FF69F-F4CC-4B90-BF5E-D9BDAABBA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030" y="4005796"/>
            <a:ext cx="2407299" cy="708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549C80CF-BB97-45DA-A145-CD2D0C95A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1632" y="2098065"/>
            <a:ext cx="2487824" cy="703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EE68CF8C-56C1-4230-9525-0C153A24AC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6630" y="2258593"/>
            <a:ext cx="2830948" cy="707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57D9B23A-5508-4F19-B9A4-331523FF6E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8507"/>
          <a:stretch/>
        </p:blipFill>
        <p:spPr>
          <a:xfrm>
            <a:off x="8859079" y="4196247"/>
            <a:ext cx="2483883" cy="656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E7485872-1373-4E8A-89B6-545822A836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3361" y="3042541"/>
            <a:ext cx="2483883" cy="6858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EE03EC0-C29C-49F8-8C63-619AC4B900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9079" y="3207442"/>
            <a:ext cx="2652600" cy="73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9A221A93-820E-4529-9202-338E31799D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1632" y="4991231"/>
            <a:ext cx="2551575" cy="708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CAAD1FD6-CEF5-4D85-9380-CAE05B4F8C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6630" y="5094943"/>
            <a:ext cx="2652601" cy="710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EB388C0B-EA4C-46B6-A921-F930F9D93B1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112" b="8301"/>
          <a:stretch/>
        </p:blipFill>
        <p:spPr>
          <a:xfrm>
            <a:off x="9016631" y="5976666"/>
            <a:ext cx="2570076" cy="708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23EAC0A0-F31F-4A8D-BD80-97110204F7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7293" y="5181287"/>
            <a:ext cx="2534869" cy="675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Kép 38">
            <a:extLst>
              <a:ext uri="{FF2B5EF4-FFF2-40B4-BE49-F238E27FC236}">
                <a16:creationId xmlns:a16="http://schemas.microsoft.com/office/drawing/2014/main" id="{A06E97F4-86BD-4C62-8FE5-24263A57C50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151" t="6440" b="8457"/>
          <a:stretch/>
        </p:blipFill>
        <p:spPr>
          <a:xfrm>
            <a:off x="3535639" y="5699260"/>
            <a:ext cx="2821617" cy="706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0C5AC048-68DA-4EF8-87BC-6F6FFDD2BF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688" y="5135851"/>
            <a:ext cx="2664332" cy="719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Kép 42">
            <a:extLst>
              <a:ext uri="{FF2B5EF4-FFF2-40B4-BE49-F238E27FC236}">
                <a16:creationId xmlns:a16="http://schemas.microsoft.com/office/drawing/2014/main" id="{2D788FAC-1493-4A1E-8355-8799437A7336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1" r="1661" b="2024"/>
          <a:stretch/>
        </p:blipFill>
        <p:spPr>
          <a:xfrm>
            <a:off x="191741" y="5759077"/>
            <a:ext cx="2818413" cy="732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45A30E78-4D1C-4C73-9B72-681C779EC27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6185" y="2693643"/>
            <a:ext cx="5605972" cy="14381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Kép 46">
            <a:extLst>
              <a:ext uri="{FF2B5EF4-FFF2-40B4-BE49-F238E27FC236}">
                <a16:creationId xmlns:a16="http://schemas.microsoft.com/office/drawing/2014/main" id="{99800CB3-0E80-4576-87FC-09552C620B4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4422" y="2376030"/>
            <a:ext cx="6091360" cy="2834555"/>
          </a:xfrm>
          <a:prstGeom prst="roundRect">
            <a:avLst>
              <a:gd name="adj" fmla="val 9140"/>
            </a:avLst>
          </a:prstGeom>
          <a:ln>
            <a:solidFill>
              <a:schemeClr val="bg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49" name="Kép 48">
            <a:extLst>
              <a:ext uri="{FF2B5EF4-FFF2-40B4-BE49-F238E27FC236}">
                <a16:creationId xmlns:a16="http://schemas.microsoft.com/office/drawing/2014/main" id="{4B4B6D8B-F1E1-46B4-8AE8-E4D268403A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29215" y="2419370"/>
            <a:ext cx="5115639" cy="2791215"/>
          </a:xfrm>
          <a:prstGeom prst="roundRect">
            <a:avLst>
              <a:gd name="adj" fmla="val 938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55" name="Kép 54">
            <a:extLst>
              <a:ext uri="{FF2B5EF4-FFF2-40B4-BE49-F238E27FC236}">
                <a16:creationId xmlns:a16="http://schemas.microsoft.com/office/drawing/2014/main" id="{EA1BB132-65D1-49A2-B7C6-AE60A0429B7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1471484" y="1222958"/>
            <a:ext cx="720516" cy="707737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AF638C79-9874-4705-8018-A946E1643129}"/>
              </a:ext>
            </a:extLst>
          </p:cNvPr>
          <p:cNvCxnSpPr>
            <a:cxnSpLocks/>
          </p:cNvCxnSpPr>
          <p:nvPr/>
        </p:nvCxnSpPr>
        <p:spPr>
          <a:xfrm flipH="1">
            <a:off x="1113599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8" name="Kép 57">
            <a:extLst>
              <a:ext uri="{FF2B5EF4-FFF2-40B4-BE49-F238E27FC236}">
                <a16:creationId xmlns:a16="http://schemas.microsoft.com/office/drawing/2014/main" id="{F7148F55-D339-4CA9-9180-9CB750FB9EC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11557604" y="539104"/>
            <a:ext cx="730942" cy="730942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90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2F548-FF63-4CCF-B041-1F45D4CE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Bejelentkezés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13F2F10-EDAB-43A1-9546-E0488CABD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28727" y="675696"/>
            <a:ext cx="1216345" cy="1216345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FFA2919-3695-4592-9961-97BDD181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94" y="2018907"/>
            <a:ext cx="6114085" cy="3606387"/>
          </a:xfrm>
          <a:prstGeom prst="roundRect">
            <a:avLst>
              <a:gd name="adj" fmla="val 7934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48C84A7-D049-4EF8-82D3-0C5D4A3D9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500" y="2612109"/>
            <a:ext cx="5795057" cy="3379807"/>
          </a:xfrm>
          <a:prstGeom prst="roundRect">
            <a:avLst>
              <a:gd name="adj" fmla="val 10054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0E08D71A-451A-4552-9606-6C680BE7B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84516"/>
            <a:ext cx="12192000" cy="686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882278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1619</TotalTime>
  <Words>111</Words>
  <Application>Microsoft Office PowerPoint</Application>
  <PresentationFormat>Szélesvásznú</PresentationFormat>
  <Paragraphs>28</Paragraphs>
  <Slides>19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2" baseType="lpstr">
      <vt:lpstr>Arial</vt:lpstr>
      <vt:lpstr>Trebuchet MS</vt:lpstr>
      <vt:lpstr>Berlin</vt:lpstr>
      <vt:lpstr>E-Sport verseny szervező és menedzselő weboldal</vt:lpstr>
      <vt:lpstr>Honnan jött az ötlet?</vt:lpstr>
      <vt:lpstr>Összegzés a projektről</vt:lpstr>
      <vt:lpstr>PowerPoint-bemutató</vt:lpstr>
      <vt:lpstr>Prisma (ORM)</vt:lpstr>
      <vt:lpstr>Nézzünk rá az oldalra – fő komponensek</vt:lpstr>
      <vt:lpstr>Nézzünk rá az oldalra – keresők, szűrők</vt:lpstr>
      <vt:lpstr>Regisztráció és validálás</vt:lpstr>
      <vt:lpstr>Bejelentkezés</vt:lpstr>
      <vt:lpstr>Felhasználó – saját adatok</vt:lpstr>
      <vt:lpstr>Felhasználó – jelszó módosítás</vt:lpstr>
      <vt:lpstr>Csapat menedzsment – meghívás csapatba</vt:lpstr>
      <vt:lpstr>Csapat menedzsment – csapat szerkesztés</vt:lpstr>
      <vt:lpstr>Esemény – Verseny - Jelentkezés</vt:lpstr>
      <vt:lpstr>Meccsek</vt:lpstr>
      <vt:lpstr>Organizer – match and application management</vt:lpstr>
      <vt:lpstr>Organizer – event and tournament management</vt:lpstr>
      <vt:lpstr>Organizer – game list manage and user banning</vt:lpstr>
      <vt:lpstr>Köszönjük a figyelmet! 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Roland Korcsok</dc:creator>
  <cp:lastModifiedBy>Roland Korcsok</cp:lastModifiedBy>
  <cp:revision>201</cp:revision>
  <dcterms:created xsi:type="dcterms:W3CDTF">2025-05-09T18:15:09Z</dcterms:created>
  <dcterms:modified xsi:type="dcterms:W3CDTF">2025-05-11T15:21:23Z</dcterms:modified>
</cp:coreProperties>
</file>